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nva Sans Bold" panose="020B0604020202020204" charset="0"/>
      <p:regular r:id="rId10"/>
    </p:embeddedFont>
    <p:embeddedFont>
      <p:font typeface="Codec Pro" panose="020B0604020202020204" charset="0"/>
      <p:regular r:id="rId11"/>
    </p:embeddedFont>
    <p:embeddedFont>
      <p:font typeface="Codec Pro ExtraBold" panose="020B0604020202020204" charset="0"/>
      <p:regular r:id="rId12"/>
    </p:embeddedFont>
    <p:embeddedFont>
      <p:font typeface="Codec Pro ExtraBold Bold" panose="020B0604020202020204" charset="0"/>
      <p:regular r:id="rId13"/>
    </p:embeddedFont>
    <p:embeddedFont>
      <p:font typeface="Montserrat Light" panose="00000400000000000000" pitchFamily="2" charset="0"/>
      <p:regular r:id="rId14"/>
      <p:italic r:id="rId15"/>
    </p:embeddedFont>
    <p:embeddedFont>
      <p:font typeface="Montserrat Light Bold" panose="020B0604020202020204" charset="0"/>
      <p:regular r:id="rId16"/>
    </p:embeddedFont>
    <p:embeddedFont>
      <p:font typeface="Noto Sans" panose="020B0502040504020204" pitchFamily="34" charset="0"/>
      <p:regular r:id="rId17"/>
      <p:bold r:id="rId18"/>
      <p:italic r:id="rId19"/>
      <p:boldItalic r:id="rId20"/>
    </p:embeddedFont>
    <p:embeddedFont>
      <p:font typeface="TAN Tangkiwoo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2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it Gaur" userId="e9780e713e7222b9" providerId="LiveId" clId="{4D24359D-7B4C-4CD0-81DE-562045EDF541}"/>
    <pc:docChg chg="modSld">
      <pc:chgData name="Harshit Gaur" userId="e9780e713e7222b9" providerId="LiveId" clId="{4D24359D-7B4C-4CD0-81DE-562045EDF541}" dt="2025-11-21T06:31:52.671" v="5" actId="1037"/>
      <pc:docMkLst>
        <pc:docMk/>
      </pc:docMkLst>
      <pc:sldChg chg="modSp mod">
        <pc:chgData name="Harshit Gaur" userId="e9780e713e7222b9" providerId="LiveId" clId="{4D24359D-7B4C-4CD0-81DE-562045EDF541}" dt="2025-11-21T06:31:52.671" v="5" actId="1037"/>
        <pc:sldMkLst>
          <pc:docMk/>
          <pc:sldMk cId="0" sldId="258"/>
        </pc:sldMkLst>
        <pc:spChg chg="mod">
          <ac:chgData name="Harshit Gaur" userId="e9780e713e7222b9" providerId="LiveId" clId="{4D24359D-7B4C-4CD0-81DE-562045EDF541}" dt="2025-11-21T06:31:52.671" v="5" actId="1037"/>
          <ac:spMkLst>
            <pc:docMk/>
            <pc:sldMk cId="0" sldId="258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47927" y="1390894"/>
            <a:ext cx="175627" cy="6291840"/>
            <a:chOff x="0" y="0"/>
            <a:chExt cx="36475" cy="1306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475" cy="1306712"/>
            </a:xfrm>
            <a:custGeom>
              <a:avLst/>
              <a:gdLst/>
              <a:ahLst/>
              <a:cxnLst/>
              <a:rect l="l" t="t" r="r" b="b"/>
              <a:pathLst>
                <a:path w="36475" h="1306712">
                  <a:moveTo>
                    <a:pt x="0" y="0"/>
                  </a:moveTo>
                  <a:lnTo>
                    <a:pt x="36475" y="0"/>
                  </a:lnTo>
                  <a:lnTo>
                    <a:pt x="36475" y="1306712"/>
                  </a:lnTo>
                  <a:lnTo>
                    <a:pt x="0" y="13067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475" cy="1325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34127" y="3666580"/>
            <a:ext cx="16067099" cy="324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0"/>
              </a:lnSpc>
            </a:pPr>
            <a:r>
              <a:rPr lang="en-US" sz="6000" dirty="0">
                <a:solidFill>
                  <a:srgbClr val="FFFFFF"/>
                </a:solidFill>
                <a:latin typeface="Codec Pro ExtraBold"/>
              </a:rPr>
              <a:t>AI-Based Real-Time Yoga Pose Detection </a:t>
            </a:r>
          </a:p>
          <a:p>
            <a:pPr>
              <a:lnSpc>
                <a:spcPts val="4690"/>
              </a:lnSpc>
            </a:pPr>
            <a:endParaRPr lang="en-US" sz="6000" dirty="0">
              <a:solidFill>
                <a:srgbClr val="FFFFFF"/>
              </a:solidFill>
              <a:latin typeface="Codec Pro ExtraBold"/>
            </a:endParaRPr>
          </a:p>
          <a:p>
            <a:pPr>
              <a:lnSpc>
                <a:spcPts val="4690"/>
              </a:lnSpc>
            </a:pPr>
            <a:r>
              <a:rPr lang="en-US" sz="6000" dirty="0">
                <a:solidFill>
                  <a:srgbClr val="FFFFFF"/>
                </a:solidFill>
                <a:latin typeface="Codec Pro ExtraBold"/>
              </a:rPr>
              <a:t>and Correction System</a:t>
            </a:r>
          </a:p>
          <a:p>
            <a:pPr>
              <a:lnSpc>
                <a:spcPts val="11554"/>
              </a:lnSpc>
            </a:pPr>
            <a:endParaRPr lang="en-US" sz="9628" dirty="0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72227" y="671143"/>
            <a:ext cx="13027491" cy="1902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885"/>
              </a:lnSpc>
            </a:pPr>
            <a:r>
              <a:rPr lang="en-US" sz="5400" dirty="0">
                <a:solidFill>
                  <a:srgbClr val="FFFFFF"/>
                </a:solidFill>
                <a:latin typeface="Codec Pro ExtraBold"/>
              </a:rPr>
              <a:t>CSET211: Statistical Machine Learning</a:t>
            </a:r>
          </a:p>
        </p:txBody>
      </p:sp>
      <p:sp>
        <p:nvSpPr>
          <p:cNvPr id="8" name="Freeform 8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800600" y="6307535"/>
            <a:ext cx="7600942" cy="294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4171" dirty="0">
                <a:solidFill>
                  <a:srgbClr val="D9D9D9"/>
                </a:solidFill>
                <a:latin typeface="TAN Tangkiwood"/>
              </a:rPr>
              <a:t>Team Members:</a:t>
            </a:r>
          </a:p>
          <a:p>
            <a:pPr algn="ctr">
              <a:lnSpc>
                <a:spcPts val="5839"/>
              </a:lnSpc>
            </a:pPr>
            <a:r>
              <a:rPr lang="en-US" sz="4171" dirty="0">
                <a:solidFill>
                  <a:srgbClr val="D9D9D9"/>
                </a:solidFill>
                <a:latin typeface="TAN Tangkiwood"/>
              </a:rPr>
              <a:t>Harshit Gaur- S24CSEU2794</a:t>
            </a:r>
          </a:p>
          <a:p>
            <a:pPr algn="ctr">
              <a:lnSpc>
                <a:spcPts val="5839"/>
              </a:lnSpc>
            </a:pPr>
            <a:r>
              <a:rPr lang="en-US" sz="4171" dirty="0">
                <a:solidFill>
                  <a:srgbClr val="D9D9D9"/>
                </a:solidFill>
                <a:latin typeface="TAN Tangkiwood"/>
              </a:rPr>
              <a:t>Rajat Sahay- S24CSEU2775</a:t>
            </a:r>
          </a:p>
          <a:p>
            <a:pPr algn="ctr">
              <a:lnSpc>
                <a:spcPts val="5839"/>
              </a:lnSpc>
            </a:pPr>
            <a:r>
              <a:rPr lang="en-US" sz="4171" dirty="0">
                <a:solidFill>
                  <a:srgbClr val="D9D9D9"/>
                </a:solidFill>
                <a:latin typeface="TAN Tangkiwood"/>
              </a:rPr>
              <a:t>Lovenish </a:t>
            </a:r>
            <a:r>
              <a:rPr lang="en-US" sz="4171" dirty="0" err="1">
                <a:solidFill>
                  <a:srgbClr val="D9D9D9"/>
                </a:solidFill>
                <a:latin typeface="TAN Tangkiwood"/>
              </a:rPr>
              <a:t>Kharb</a:t>
            </a:r>
            <a:r>
              <a:rPr lang="en-US" sz="4171" dirty="0">
                <a:solidFill>
                  <a:srgbClr val="D9D9D9"/>
                </a:solidFill>
                <a:latin typeface="TAN Tangkiwood"/>
              </a:rPr>
              <a:t>- S24CSEU2788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548509" y="159703"/>
            <a:ext cx="1119098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FFFFFF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2285" y="2324100"/>
            <a:ext cx="17663430" cy="651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30"/>
              </a:lnSpc>
            </a:pPr>
            <a:r>
              <a:rPr lang="en-US" sz="4000" dirty="0">
                <a:solidFill>
                  <a:schemeClr val="bg1"/>
                </a:solidFill>
              </a:rPr>
              <a:t>Many people practice yoga at home but do not have guidance to check:</a:t>
            </a:r>
          </a:p>
          <a:p>
            <a:pPr marL="571500" indent="-571500" algn="just">
              <a:lnSpc>
                <a:spcPts val="513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Whether their posture is correct</a:t>
            </a:r>
          </a:p>
          <a:p>
            <a:pPr marL="571500" indent="-571500" algn="just">
              <a:lnSpc>
                <a:spcPts val="513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If their body alignment is accurate</a:t>
            </a:r>
          </a:p>
          <a:p>
            <a:pPr marL="571500" indent="-571500" algn="just">
              <a:lnSpc>
                <a:spcPts val="513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How close they are to performing the pose correctly</a:t>
            </a:r>
          </a:p>
          <a:p>
            <a:pPr marL="571500" indent="-571500" algn="just">
              <a:lnSpc>
                <a:spcPts val="513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Whether they are improving over time</a:t>
            </a:r>
          </a:p>
          <a:p>
            <a:pPr algn="just">
              <a:lnSpc>
                <a:spcPts val="5130"/>
              </a:lnSpc>
            </a:pPr>
            <a:endParaRPr lang="en-US" sz="4000" dirty="0">
              <a:solidFill>
                <a:schemeClr val="bg1"/>
              </a:solidFill>
              <a:latin typeface="Codec Pro"/>
            </a:endParaRPr>
          </a:p>
          <a:p>
            <a:pPr algn="just">
              <a:lnSpc>
                <a:spcPts val="5130"/>
              </a:lnSpc>
            </a:pPr>
            <a:r>
              <a:rPr lang="en-US" sz="4000" dirty="0">
                <a:solidFill>
                  <a:schemeClr val="bg1"/>
                </a:solidFill>
              </a:rPr>
              <a:t>Incorrect yoga postures can lead to </a:t>
            </a:r>
            <a:r>
              <a:rPr lang="en-US" sz="4000" b="1" dirty="0">
                <a:solidFill>
                  <a:schemeClr val="bg1"/>
                </a:solidFill>
              </a:rPr>
              <a:t>injuries, muscle strain, and ineffective practice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ts val="5130"/>
              </a:lnSpc>
            </a:pPr>
            <a:endParaRPr lang="en-US" sz="4000" dirty="0">
              <a:solidFill>
                <a:schemeClr val="bg1"/>
              </a:solidFill>
            </a:endParaRPr>
          </a:p>
          <a:p>
            <a:pPr algn="just">
              <a:lnSpc>
                <a:spcPts val="5130"/>
              </a:lnSpc>
            </a:pPr>
            <a:r>
              <a:rPr lang="en-US" sz="4000" dirty="0">
                <a:solidFill>
                  <a:schemeClr val="bg1"/>
                </a:solidFill>
              </a:rPr>
              <a:t>There is a need for a </a:t>
            </a:r>
            <a:r>
              <a:rPr lang="en-US" sz="4000" b="1" dirty="0">
                <a:solidFill>
                  <a:schemeClr val="bg1"/>
                </a:solidFill>
              </a:rPr>
              <a:t>real-time, accessible AI-based Yoga Coach</a:t>
            </a:r>
            <a:r>
              <a:rPr lang="en-US" sz="4000" dirty="0">
                <a:solidFill>
                  <a:schemeClr val="bg1"/>
                </a:solidFill>
              </a:rPr>
              <a:t> that can guide users, correct mistakes, and improve their fitness safely.</a:t>
            </a:r>
            <a:endParaRPr lang="en-US" sz="3664" dirty="0">
              <a:solidFill>
                <a:schemeClr val="bg1"/>
              </a:solidFill>
              <a:latin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953000" y="-3336515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96398" y="827799"/>
            <a:ext cx="17861725" cy="8846426"/>
            <a:chOff x="0" y="0"/>
            <a:chExt cx="4704323" cy="23299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04323" cy="2329923"/>
            </a:xfrm>
            <a:custGeom>
              <a:avLst/>
              <a:gdLst/>
              <a:ahLst/>
              <a:cxnLst/>
              <a:rect l="l" t="t" r="r" b="b"/>
              <a:pathLst>
                <a:path w="4704323" h="2329923">
                  <a:moveTo>
                    <a:pt x="0" y="0"/>
                  </a:moveTo>
                  <a:lnTo>
                    <a:pt x="4704323" y="0"/>
                  </a:lnTo>
                  <a:lnTo>
                    <a:pt x="4704323" y="2329923"/>
                  </a:lnTo>
                  <a:lnTo>
                    <a:pt x="0" y="2329923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704323" cy="2348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0218" y="876300"/>
            <a:ext cx="14927563" cy="1750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11"/>
              </a:lnSpc>
              <a:spcBef>
                <a:spcPct val="0"/>
              </a:spcBef>
            </a:pPr>
            <a:r>
              <a:rPr lang="en-US" sz="10509">
                <a:solidFill>
                  <a:srgbClr val="FFFFFF"/>
                </a:solidFill>
                <a:latin typeface="Codec Pro ExtraBold"/>
              </a:rPr>
              <a:t>PROPOSED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5907" y="2596653"/>
            <a:ext cx="17172601" cy="63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98"/>
              </a:lnSpc>
            </a:pPr>
            <a:r>
              <a:rPr lang="en-US" sz="4000" dirty="0">
                <a:solidFill>
                  <a:schemeClr val="bg1"/>
                </a:solidFill>
              </a:rPr>
              <a:t>We developed an </a:t>
            </a:r>
            <a:r>
              <a:rPr lang="en-US" sz="4000" b="1" dirty="0">
                <a:solidFill>
                  <a:schemeClr val="bg1"/>
                </a:solidFill>
              </a:rPr>
              <a:t>AI-based Yoga Pose Detection System</a:t>
            </a:r>
            <a:r>
              <a:rPr lang="en-US" sz="4000" dirty="0">
                <a:solidFill>
                  <a:schemeClr val="bg1"/>
                </a:solidFill>
              </a:rPr>
              <a:t> that:</a:t>
            </a:r>
          </a:p>
          <a:p>
            <a:pPr marL="571500" indent="-571500" algn="just">
              <a:lnSpc>
                <a:spcPts val="549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Uses </a:t>
            </a:r>
            <a:r>
              <a:rPr lang="en-US" sz="4000" b="1" dirty="0">
                <a:solidFill>
                  <a:schemeClr val="bg1"/>
                </a:solidFill>
              </a:rPr>
              <a:t>MoveNet (Google)</a:t>
            </a:r>
            <a:r>
              <a:rPr lang="en-US" sz="4000" dirty="0">
                <a:solidFill>
                  <a:schemeClr val="bg1"/>
                </a:solidFill>
              </a:rPr>
              <a:t> to detect 17 body keypoints from a live image/video</a:t>
            </a:r>
          </a:p>
          <a:p>
            <a:pPr marL="571500" indent="-571500" algn="just">
              <a:lnSpc>
                <a:spcPts val="549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Trains a </a:t>
            </a:r>
            <a:r>
              <a:rPr lang="en-US" sz="4000" b="1" dirty="0">
                <a:solidFill>
                  <a:schemeClr val="bg1"/>
                </a:solidFill>
              </a:rPr>
              <a:t>custom neural network</a:t>
            </a:r>
            <a:r>
              <a:rPr lang="en-US" sz="4000" dirty="0">
                <a:solidFill>
                  <a:schemeClr val="bg1"/>
                </a:solidFill>
              </a:rPr>
              <a:t> to classify yoga poses</a:t>
            </a:r>
          </a:p>
          <a:p>
            <a:pPr marL="571500" indent="-571500" algn="just">
              <a:lnSpc>
                <a:spcPts val="549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Gives feedback on whether the pose is correct</a:t>
            </a:r>
          </a:p>
          <a:p>
            <a:pPr marL="571500" indent="-571500" algn="just">
              <a:lnSpc>
                <a:spcPts val="549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Works through a </a:t>
            </a:r>
            <a:r>
              <a:rPr lang="en-US" sz="4000" b="1" dirty="0">
                <a:solidFill>
                  <a:schemeClr val="bg1"/>
                </a:solidFill>
              </a:rPr>
              <a:t>simple web interface</a:t>
            </a:r>
          </a:p>
          <a:p>
            <a:pPr marL="571500" indent="-571500" algn="just">
              <a:lnSpc>
                <a:spcPts val="549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Runs completely on device using </a:t>
            </a:r>
            <a:r>
              <a:rPr lang="en-US" sz="4000" b="1" dirty="0">
                <a:solidFill>
                  <a:schemeClr val="bg1"/>
                </a:solidFill>
              </a:rPr>
              <a:t>TensorFlow.js</a:t>
            </a:r>
            <a:r>
              <a:rPr lang="en-US" sz="4000" dirty="0">
                <a:solidFill>
                  <a:schemeClr val="bg1"/>
                </a:solidFill>
              </a:rPr>
              <a:t>, enabling real-time corrections</a:t>
            </a:r>
          </a:p>
          <a:p>
            <a:pPr algn="just">
              <a:lnSpc>
                <a:spcPts val="5498"/>
              </a:lnSpc>
            </a:pPr>
            <a:endParaRPr lang="en-US" sz="4000" dirty="0">
              <a:solidFill>
                <a:schemeClr val="bg1"/>
              </a:solidFill>
              <a:latin typeface="Codec Pro"/>
            </a:endParaRPr>
          </a:p>
          <a:p>
            <a:pPr algn="just">
              <a:lnSpc>
                <a:spcPts val="5498"/>
              </a:lnSpc>
            </a:pPr>
            <a:r>
              <a:rPr lang="en-US" sz="4000" dirty="0">
                <a:solidFill>
                  <a:schemeClr val="bg1"/>
                </a:solidFill>
              </a:rPr>
              <a:t>This system acts like a </a:t>
            </a:r>
            <a:r>
              <a:rPr lang="en-US" sz="4000" b="1" dirty="0">
                <a:solidFill>
                  <a:schemeClr val="bg1"/>
                </a:solidFill>
              </a:rPr>
              <a:t>virtual yoga trainer</a:t>
            </a:r>
            <a:r>
              <a:rPr lang="en-US" sz="4000" dirty="0">
                <a:solidFill>
                  <a:schemeClr val="bg1"/>
                </a:solidFill>
              </a:rPr>
              <a:t> that helps users practice anytime, anywhere.</a:t>
            </a:r>
            <a:endParaRPr lang="en-US" sz="3927" dirty="0">
              <a:solidFill>
                <a:schemeClr val="bg1"/>
              </a:solidFill>
              <a:latin typeface="Codec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600" y="0"/>
            <a:ext cx="4513686" cy="11241465"/>
          </a:xfrm>
          <a:custGeom>
            <a:avLst/>
            <a:gdLst/>
            <a:ahLst/>
            <a:cxnLst/>
            <a:rect l="l" t="t" r="r" b="b"/>
            <a:pathLst>
              <a:path w="4513686" h="11241465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r="-164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22411" y="3988551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550078" y="3988551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002550" y="3988551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6" y="0"/>
                </a:lnTo>
                <a:lnTo>
                  <a:pt x="1838916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698208" y="4350713"/>
            <a:ext cx="1087323" cy="886168"/>
          </a:xfrm>
          <a:custGeom>
            <a:avLst/>
            <a:gdLst/>
            <a:ahLst/>
            <a:cxnLst/>
            <a:rect l="l" t="t" r="r" b="b"/>
            <a:pathLst>
              <a:path w="1087323" h="886168">
                <a:moveTo>
                  <a:pt x="0" y="0"/>
                </a:moveTo>
                <a:lnTo>
                  <a:pt x="1087323" y="0"/>
                </a:lnTo>
                <a:lnTo>
                  <a:pt x="1087323" y="886168"/>
                </a:lnTo>
                <a:lnTo>
                  <a:pt x="0" y="88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913567" y="4350713"/>
            <a:ext cx="1111938" cy="1109158"/>
          </a:xfrm>
          <a:custGeom>
            <a:avLst/>
            <a:gdLst/>
            <a:ahLst/>
            <a:cxnLst/>
            <a:rect l="l" t="t" r="r" b="b"/>
            <a:pathLst>
              <a:path w="1111938" h="1109158">
                <a:moveTo>
                  <a:pt x="0" y="0"/>
                </a:moveTo>
                <a:lnTo>
                  <a:pt x="1111939" y="0"/>
                </a:lnTo>
                <a:lnTo>
                  <a:pt x="1111939" y="1109158"/>
                </a:lnTo>
                <a:lnTo>
                  <a:pt x="0" y="1109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804775" y="1238118"/>
            <a:ext cx="7151036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36"/>
              </a:lnSpc>
              <a:spcBef>
                <a:spcPct val="0"/>
              </a:spcBef>
            </a:pPr>
            <a:r>
              <a:rPr lang="en-US" sz="7947">
                <a:solidFill>
                  <a:srgbClr val="1A1A1A"/>
                </a:solidFill>
                <a:latin typeface="Codec Pro ExtraBold"/>
              </a:rPr>
              <a:t>GOALS AND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4776" y="6029291"/>
            <a:ext cx="2872500" cy="4354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Montserrat Light Bold"/>
              </a:rPr>
              <a:t>E</a:t>
            </a:r>
            <a:r>
              <a:rPr lang="en-US" sz="2800" dirty="0"/>
              <a:t> </a:t>
            </a:r>
            <a:r>
              <a:rPr lang="en-US" sz="2400" dirty="0"/>
              <a:t>Help Users Improve Yoga Posture</a:t>
            </a:r>
          </a:p>
          <a:p>
            <a:pPr lvl="0" algn="ctr">
              <a:lnSpc>
                <a:spcPts val="3119"/>
              </a:lnSpc>
              <a:spcBef>
                <a:spcPct val="0"/>
              </a:spcBef>
            </a:pPr>
            <a:endParaRPr lang="en-US" sz="2400" dirty="0"/>
          </a:p>
          <a:p>
            <a:pPr lvl="0" algn="ctr">
              <a:lnSpc>
                <a:spcPts val="3119"/>
              </a:lnSpc>
              <a:spcBef>
                <a:spcPct val="0"/>
              </a:spcBef>
            </a:pPr>
            <a:r>
              <a:rPr lang="en-US" sz="2400" dirty="0"/>
              <a:t>Using AI pose detection, the system guides users to perform yoga poses correctly, reducing the risk of injuries and improving posture accuracy.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6029291"/>
            <a:ext cx="2874189" cy="7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120"/>
              </a:lnSpc>
              <a:spcBef>
                <a:spcPct val="0"/>
              </a:spcBef>
            </a:pPr>
            <a:r>
              <a:rPr lang="en-US" sz="2400" dirty="0"/>
              <a:t>Build an AI Model Using Keypoint Data</a:t>
            </a:r>
            <a:endParaRPr lang="en-US" sz="2400" dirty="0">
              <a:solidFill>
                <a:srgbClr val="FFFFFF"/>
              </a:solidFill>
              <a:latin typeface="Montserrat Ligh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84914" y="6027493"/>
            <a:ext cx="2874189" cy="7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120"/>
              </a:lnSpc>
              <a:spcBef>
                <a:spcPct val="0"/>
              </a:spcBef>
            </a:pPr>
            <a:r>
              <a:rPr lang="en-US" sz="2400" dirty="0"/>
              <a:t>Modernize Traditional Yoga with Technology</a:t>
            </a:r>
            <a:endParaRPr lang="en-US" sz="2400" dirty="0">
              <a:solidFill>
                <a:srgbClr val="FFFFFF"/>
              </a:solidFill>
              <a:latin typeface="Montserrat Ligh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04775" y="7484879"/>
            <a:ext cx="2727161" cy="36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10101"/>
                </a:solidFill>
                <a:latin typeface="Montserrat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1353" y="7221356"/>
            <a:ext cx="3250647" cy="2782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400" dirty="0"/>
              <a:t>From a developer’s perspective, this project helps us understand pose estimation, preprocessing keypoints, and training neural networks </a:t>
            </a:r>
            <a:r>
              <a:rPr lang="en-US" sz="2800" dirty="0"/>
              <a:t>for classification.</a:t>
            </a:r>
            <a:endParaRPr lang="en-US" sz="2400" dirty="0">
              <a:solidFill>
                <a:srgbClr val="010101"/>
              </a:solidFill>
              <a:latin typeface="Montserrat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89688" y="7668808"/>
            <a:ext cx="3250647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/>
              <a:t>Combine ancient yoga principles with modern AI to make learning yoga more appealing to tech-savvy users.</a:t>
            </a:r>
            <a:r>
              <a:rPr lang="en-US" sz="2400" dirty="0">
                <a:solidFill>
                  <a:srgbClr val="010101"/>
                </a:solidFill>
                <a:latin typeface="Montserrat Light"/>
              </a:rPr>
              <a:t>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409608" y="4462208"/>
            <a:ext cx="1087323" cy="886168"/>
          </a:xfrm>
          <a:custGeom>
            <a:avLst/>
            <a:gdLst/>
            <a:ahLst/>
            <a:cxnLst/>
            <a:rect l="l" t="t" r="r" b="b"/>
            <a:pathLst>
              <a:path w="1087323" h="886168">
                <a:moveTo>
                  <a:pt x="0" y="0"/>
                </a:moveTo>
                <a:lnTo>
                  <a:pt x="1087323" y="0"/>
                </a:lnTo>
                <a:lnTo>
                  <a:pt x="1087323" y="886168"/>
                </a:lnTo>
                <a:lnTo>
                  <a:pt x="0" y="88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8288000" cy="1073648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164105">
            <a:off x="-561747" y="-1100422"/>
            <a:ext cx="19657723" cy="11038995"/>
            <a:chOff x="0" y="0"/>
            <a:chExt cx="5108677" cy="26092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08677" cy="2609289"/>
            </a:xfrm>
            <a:custGeom>
              <a:avLst/>
              <a:gdLst/>
              <a:ahLst/>
              <a:cxnLst/>
              <a:rect l="l" t="t" r="r" b="b"/>
              <a:pathLst>
                <a:path w="5108677" h="2609289">
                  <a:moveTo>
                    <a:pt x="0" y="0"/>
                  </a:moveTo>
                  <a:lnTo>
                    <a:pt x="5108677" y="0"/>
                  </a:lnTo>
                  <a:lnTo>
                    <a:pt x="5108677" y="2609289"/>
                  </a:lnTo>
                  <a:lnTo>
                    <a:pt x="0" y="2609289"/>
                  </a:lnTo>
                  <a:close/>
                </a:path>
              </a:pathLst>
            </a:custGeom>
            <a:solidFill>
              <a:srgbClr val="100F0D">
                <a:alpha val="9098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108677" cy="262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91090" y="2624498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18578" y="-84967"/>
            <a:ext cx="10746953" cy="1354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6000" dirty="0">
                <a:solidFill>
                  <a:srgbClr val="FFFFFF"/>
                </a:solidFill>
                <a:latin typeface="Codec Pro ExtraBold Bold"/>
              </a:rPr>
              <a:t>TECHNOLOGY USED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06550" y="2310173"/>
            <a:ext cx="948258" cy="185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  <a:p>
            <a:pPr>
              <a:lnSpc>
                <a:spcPts val="73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891090" y="3556901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6"/>
                </a:lnTo>
                <a:lnTo>
                  <a:pt x="0" y="62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91090" y="4489303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891090" y="5425355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891090" y="6361407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6"/>
                </a:lnTo>
                <a:lnTo>
                  <a:pt x="0" y="62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806550" y="3414026"/>
            <a:ext cx="1867537" cy="215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  <a:p>
            <a:pPr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  <a:p>
            <a:pPr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718578" y="4346428"/>
            <a:ext cx="1851868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  <a:p>
            <a:pPr algn="ctr"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  <a:p>
            <a:pPr algn="ctr"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18578" y="6288955"/>
            <a:ext cx="1851868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  <a:p>
            <a:pPr algn="ctr"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  <a:p>
            <a:pPr algn="ctr"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3D2EE-CA63-5B04-BADC-89CD7101FA64}"/>
              </a:ext>
            </a:extLst>
          </p:cNvPr>
          <p:cNvSpPr txBox="1"/>
          <p:nvPr/>
        </p:nvSpPr>
        <p:spPr>
          <a:xfrm>
            <a:off x="3370236" y="1328196"/>
            <a:ext cx="14765363" cy="10187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solidFill>
                  <a:schemeClr val="bg1"/>
                </a:solidFill>
              </a:rPr>
              <a:t>Machine Learning &amp; AI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bg1"/>
                </a:solidFill>
              </a:rPr>
              <a:t>MoveNet</a:t>
            </a:r>
            <a:r>
              <a:rPr lang="en-IN" sz="2800" b="1" dirty="0">
                <a:solidFill>
                  <a:schemeClr val="bg1"/>
                </a:solidFill>
              </a:rPr>
              <a:t> Pose Estimation: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Real-time body </a:t>
            </a:r>
            <a:r>
              <a:rPr lang="en-IN" sz="2400" dirty="0" err="1">
                <a:solidFill>
                  <a:schemeClr val="bg1"/>
                </a:solidFill>
              </a:rPr>
              <a:t>keypoint</a:t>
            </a:r>
            <a:r>
              <a:rPr lang="en-IN" sz="2400" dirty="0">
                <a:solidFill>
                  <a:schemeClr val="bg1"/>
                </a:solidFill>
              </a:rPr>
              <a:t> tracking for accurate yoga posture detection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TensorFlow &amp; </a:t>
            </a:r>
            <a:r>
              <a:rPr lang="en-IN" sz="2800" b="1" dirty="0" err="1">
                <a:solidFill>
                  <a:schemeClr val="bg1"/>
                </a:solidFill>
              </a:rPr>
              <a:t>Keras</a:t>
            </a:r>
            <a:r>
              <a:rPr lang="en-IN" sz="2800" b="1" dirty="0">
                <a:solidFill>
                  <a:schemeClr val="bg1"/>
                </a:solidFill>
              </a:rPr>
              <a:t>: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Deep learning frameworks powering the pose analysis model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Scikit-learn: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Feature processing and evaluation tools used during experimentation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Backend &amp;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Python: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Core programming language for model execution and backend 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bg1"/>
                </a:solidFill>
              </a:rPr>
              <a:t>FastAPI</a:t>
            </a:r>
            <a:r>
              <a:rPr lang="en-IN" sz="2800" b="1" dirty="0">
                <a:solidFill>
                  <a:schemeClr val="bg1"/>
                </a:solidFill>
              </a:rPr>
              <a:t> / Flask: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Lightweight REST API enabling smooth communication between model &amp;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Real-time Inference Engine: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Processes live video frames to deliver instant pose feedback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Data &amp;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Yoga Pose Dataset: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Collection of curated pose images used for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OpenCV: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Image acquisition, processing, and frame extraction from webcam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Local/Cloud Deployment: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Flexible execution environment for testing and demonstration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User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HTML, CSS, JavaScript: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Interactive and responsive frontend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TensorFlow.js</a:t>
            </a:r>
            <a:r>
              <a:rPr lang="en-IN" sz="2400" b="1" dirty="0">
                <a:solidFill>
                  <a:schemeClr val="bg1"/>
                </a:solidFill>
              </a:rPr>
              <a:t>:</a:t>
            </a:r>
            <a:r>
              <a:rPr lang="en-IN" sz="2400" dirty="0">
                <a:solidFill>
                  <a:schemeClr val="bg1"/>
                </a:solidFill>
              </a:rPr>
              <a:t> Enables in-browser pose detection for fast, device-friendly usage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Mobile-First Design: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Ensures smooth access across smartphones, tablets, and desktops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09821" y="-5505610"/>
            <a:ext cx="11239421" cy="9955810"/>
          </a:xfrm>
          <a:custGeom>
            <a:avLst/>
            <a:gdLst/>
            <a:ahLst/>
            <a:cxnLst/>
            <a:rect l="l" t="t" r="r" b="b"/>
            <a:pathLst>
              <a:path w="11239421" h="9955810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210140" y="4771052"/>
            <a:ext cx="9607484" cy="93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dirty="0">
                <a:solidFill>
                  <a:srgbClr val="1A1A1A"/>
                </a:solidFill>
                <a:latin typeface="Codec Pro ExtraBold"/>
              </a:rPr>
              <a:t>KEY FEATURES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5111" y="634984"/>
            <a:ext cx="3399865" cy="3520588"/>
            <a:chOff x="0" y="0"/>
            <a:chExt cx="895438" cy="927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6592" y="1671638"/>
            <a:ext cx="2937764" cy="216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Accuracy Score:</a:t>
            </a:r>
          </a:p>
          <a:p>
            <a:r>
              <a:rPr lang="en-US" sz="2800" dirty="0">
                <a:solidFill>
                  <a:schemeClr val="bg1"/>
                </a:solidFill>
              </a:rPr>
              <a:t>Displays percentage accuracy for each detected pose.</a:t>
            </a:r>
          </a:p>
          <a:p>
            <a:pPr algn="ctr">
              <a:lnSpc>
                <a:spcPts val="3703"/>
              </a:lnSpc>
            </a:pPr>
            <a:endParaRPr lang="en-US" sz="2645" dirty="0">
              <a:solidFill>
                <a:srgbClr val="FFFFFF"/>
              </a:solidFill>
              <a:latin typeface="Noto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542481" y="3437379"/>
            <a:ext cx="3399865" cy="3520588"/>
            <a:chOff x="0" y="0"/>
            <a:chExt cx="895438" cy="927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643529" y="4393050"/>
            <a:ext cx="3197769" cy="173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User-Friendly UI:</a:t>
            </a:r>
          </a:p>
          <a:p>
            <a:r>
              <a:rPr lang="en-US" sz="2800" dirty="0">
                <a:solidFill>
                  <a:schemeClr val="bg1"/>
                </a:solidFill>
              </a:rPr>
              <a:t>Minimal and clean interface for easy use.</a:t>
            </a:r>
          </a:p>
          <a:p>
            <a:pPr algn="ctr">
              <a:lnSpc>
                <a:spcPts val="3731"/>
              </a:lnSpc>
            </a:pPr>
            <a:endParaRPr lang="en-US" sz="2665" dirty="0">
              <a:solidFill>
                <a:srgbClr val="FFFFFF"/>
              </a:solidFill>
              <a:latin typeface="Noto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024760" y="539501"/>
            <a:ext cx="3399865" cy="3520588"/>
            <a:chOff x="0" y="0"/>
            <a:chExt cx="895438" cy="9272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350615" y="1503862"/>
            <a:ext cx="3171265" cy="219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Pose Detection:</a:t>
            </a:r>
          </a:p>
          <a:p>
            <a:r>
              <a:rPr lang="en-US" sz="2800" dirty="0">
                <a:solidFill>
                  <a:schemeClr val="bg1"/>
                </a:solidFill>
              </a:rPr>
              <a:t>Detects user’s body posture using MoveNet ML model.</a:t>
            </a:r>
          </a:p>
          <a:p>
            <a:pPr algn="ctr">
              <a:lnSpc>
                <a:spcPts val="3917"/>
              </a:lnSpc>
            </a:pPr>
            <a:endParaRPr lang="en-US" sz="2798" dirty="0">
              <a:solidFill>
                <a:srgbClr val="FFFFFF"/>
              </a:solidFill>
              <a:latin typeface="Noto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9338770" y="6388328"/>
            <a:ext cx="3399865" cy="3520588"/>
            <a:chOff x="0" y="0"/>
            <a:chExt cx="895438" cy="9272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73049" y="7057965"/>
            <a:ext cx="2965582" cy="2597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Frame-by-Frame Analysis:</a:t>
            </a:r>
          </a:p>
          <a:p>
            <a:r>
              <a:rPr lang="en-US" sz="2800" dirty="0">
                <a:solidFill>
                  <a:schemeClr val="bg1"/>
                </a:solidFill>
              </a:rPr>
              <a:t>Evaluates pose on every frame for consistent tracking.</a:t>
            </a:r>
          </a:p>
          <a:p>
            <a:pPr algn="ctr">
              <a:lnSpc>
                <a:spcPts val="3673"/>
              </a:lnSpc>
            </a:pPr>
            <a:r>
              <a:rPr lang="en-US" sz="2623" dirty="0">
                <a:solidFill>
                  <a:srgbClr val="FFFFFF"/>
                </a:solidFill>
                <a:latin typeface="Noto Sans"/>
              </a:rPr>
              <a:t>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330814" y="6462929"/>
            <a:ext cx="3399865" cy="3520588"/>
            <a:chOff x="0" y="0"/>
            <a:chExt cx="895438" cy="9272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816320" y="7190384"/>
            <a:ext cx="3399864" cy="255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Camera-Based Tracking:</a:t>
            </a:r>
          </a:p>
          <a:p>
            <a:r>
              <a:rPr lang="en-US" sz="2800" dirty="0">
                <a:solidFill>
                  <a:schemeClr val="bg1"/>
                </a:solidFill>
              </a:rPr>
              <a:t>Works using any webcam or laptop camera.</a:t>
            </a:r>
          </a:p>
          <a:p>
            <a:pPr algn="ctr">
              <a:lnSpc>
                <a:spcPts val="3326"/>
              </a:lnSpc>
            </a:pPr>
            <a:endParaRPr lang="en-US" sz="2376" dirty="0">
              <a:solidFill>
                <a:srgbClr val="FFFFFF"/>
              </a:solidFill>
              <a:latin typeface="Noto Sans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930948" y="3502485"/>
            <a:ext cx="3399865" cy="3520588"/>
            <a:chOff x="0" y="0"/>
            <a:chExt cx="895438" cy="9272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86574" y="4005452"/>
            <a:ext cx="2924247" cy="301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Low Latency Processing:</a:t>
            </a:r>
          </a:p>
          <a:p>
            <a:r>
              <a:rPr lang="en-US" sz="2800" dirty="0">
                <a:solidFill>
                  <a:schemeClr val="bg1"/>
                </a:solidFill>
              </a:rPr>
              <a:t>Prediction occurs within milliseconds for smooth feedback.</a:t>
            </a:r>
          </a:p>
          <a:p>
            <a:pPr algn="ctr">
              <a:lnSpc>
                <a:spcPts val="3638"/>
              </a:lnSpc>
            </a:pPr>
            <a:endParaRPr lang="en-US" sz="2599" dirty="0">
              <a:solidFill>
                <a:srgbClr val="FFFFFF"/>
              </a:solidFill>
              <a:latin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246513" y="-190500"/>
            <a:ext cx="9794974" cy="154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500" dirty="0">
                <a:solidFill>
                  <a:srgbClr val="FFFFFF"/>
                </a:solidFill>
                <a:latin typeface="Canva Sans Bold"/>
              </a:rPr>
              <a:t>Future Prospect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7800" y="1340579"/>
            <a:ext cx="12176894" cy="1175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More Yoga Poses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Expand from 8 poses to 20+ advanced yoga postures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Performance History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Track progress over days, weeks, and months.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Posture Correction Suggestions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Highlight specific incorrect joints and how to fix them.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Personalized Yoga Plans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Generate custom daily routines based on user skill level.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Gamification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Add streaks, rewards, and levels to increase motivation</a:t>
            </a:r>
            <a:r>
              <a:rPr lang="en-US" sz="4000" dirty="0"/>
              <a:t>.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/>
          </a:p>
          <a:p>
            <a:pPr algn="ctr"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80383" y="3545482"/>
            <a:ext cx="11536383" cy="28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47"/>
              </a:lnSpc>
            </a:pPr>
            <a:r>
              <a:rPr lang="en-US" sz="16819">
                <a:solidFill>
                  <a:srgbClr val="FFFFFF"/>
                </a:solidFill>
                <a:latin typeface="Canva Sans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574</Words>
  <Application>Microsoft Office PowerPoint</Application>
  <PresentationFormat>Custom</PresentationFormat>
  <Paragraphs>95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TAN Tangkiwood</vt:lpstr>
      <vt:lpstr>Codec Pro</vt:lpstr>
      <vt:lpstr>Canva Sans Bold</vt:lpstr>
      <vt:lpstr>Calibri</vt:lpstr>
      <vt:lpstr>Noto Sans</vt:lpstr>
      <vt:lpstr>Arial</vt:lpstr>
      <vt:lpstr>Codec Pro ExtraBold</vt:lpstr>
      <vt:lpstr>Codec Pro ExtraBold Bold</vt:lpstr>
      <vt:lpstr>Montserrat Light</vt:lpstr>
      <vt:lpstr>Montserrat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professional business proposal presentation</dc:title>
  <dc:creator>Harshit Gaur</dc:creator>
  <cp:lastModifiedBy>Harshit Gaur</cp:lastModifiedBy>
  <cp:revision>2</cp:revision>
  <dcterms:created xsi:type="dcterms:W3CDTF">2006-08-16T00:00:00Z</dcterms:created>
  <dcterms:modified xsi:type="dcterms:W3CDTF">2025-11-21T06:31:57Z</dcterms:modified>
  <dc:identifier>DAFzN0FU5d4</dc:identifier>
</cp:coreProperties>
</file>